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88" r:id="rId3"/>
    <p:sldId id="387" r:id="rId4"/>
    <p:sldId id="389" r:id="rId5"/>
    <p:sldId id="390" r:id="rId6"/>
    <p:sldId id="391" r:id="rId7"/>
    <p:sldId id="423" r:id="rId8"/>
    <p:sldId id="393" r:id="rId9"/>
    <p:sldId id="395" r:id="rId10"/>
    <p:sldId id="424" r:id="rId11"/>
    <p:sldId id="425" r:id="rId12"/>
    <p:sldId id="426" r:id="rId13"/>
    <p:sldId id="444" r:id="rId14"/>
    <p:sldId id="445" r:id="rId15"/>
    <p:sldId id="446" r:id="rId16"/>
    <p:sldId id="447" r:id="rId17"/>
    <p:sldId id="448" r:id="rId18"/>
    <p:sldId id="427" r:id="rId19"/>
    <p:sldId id="449" r:id="rId20"/>
    <p:sldId id="450" r:id="rId21"/>
    <p:sldId id="451" r:id="rId22"/>
    <p:sldId id="452" r:id="rId23"/>
    <p:sldId id="453" r:id="rId24"/>
    <p:sldId id="428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29" r:id="rId35"/>
    <p:sldId id="464" r:id="rId36"/>
    <p:sldId id="463" r:id="rId37"/>
    <p:sldId id="465" r:id="rId38"/>
    <p:sldId id="430" r:id="rId39"/>
    <p:sldId id="466" r:id="rId40"/>
    <p:sldId id="431" r:id="rId41"/>
    <p:sldId id="467" r:id="rId42"/>
    <p:sldId id="468" r:id="rId43"/>
    <p:sldId id="469" r:id="rId44"/>
    <p:sldId id="432" r:id="rId45"/>
    <p:sldId id="470" r:id="rId46"/>
    <p:sldId id="433" r:id="rId47"/>
    <p:sldId id="471" r:id="rId48"/>
    <p:sldId id="472" r:id="rId49"/>
    <p:sldId id="473" r:id="rId50"/>
    <p:sldId id="434" r:id="rId51"/>
    <p:sldId id="474" r:id="rId52"/>
    <p:sldId id="435" r:id="rId53"/>
    <p:sldId id="475" r:id="rId54"/>
    <p:sldId id="436" r:id="rId55"/>
    <p:sldId id="437" r:id="rId56"/>
    <p:sldId id="476" r:id="rId57"/>
    <p:sldId id="477" r:id="rId58"/>
    <p:sldId id="478" r:id="rId59"/>
    <p:sldId id="422" r:id="rId60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0" d="100"/>
          <a:sy n="70" d="100"/>
        </p:scale>
        <p:origin x="-91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F8F456A-4241-4C1B-875B-8A6B5828F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044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5C8C275-B766-49FA-B001-BF2F4A60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711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6C2C0F-83E8-4718-81B3-EC0BFF78EB21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3112" cy="3436937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60863"/>
            <a:ext cx="5003800" cy="4135437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64B7C-186F-4183-A25B-77E77B7BE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95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E996-EEE0-46A2-AEAC-8EBA1789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2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5D20-98FC-46D6-B948-5056441EA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52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CC09-B819-4B41-91D6-FBF3DE79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32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6F73-5A48-472D-B6D1-7CA9D0C59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02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F02F-6475-4CB0-8AE9-26B113D95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9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FCBA-AEA8-4F35-A205-DF24B6338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86EC-349A-4933-A43B-2E74C6AE9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88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B881-E966-4939-B450-371299DD2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29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C5DC-EABC-4543-BE4B-98DFC882D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49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C10C-CE5B-4946-AF12-CE28F02C7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2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F5D3-3741-419E-964A-AB32EA327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47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5E76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066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A67DE8E-1EB2-4288-992E-6EA038E32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7086600" y="6324600"/>
            <a:ext cx="858838" cy="271463"/>
            <a:chOff x="4908" y="3988"/>
            <a:chExt cx="541" cy="171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908" y="3989"/>
              <a:ext cx="115" cy="170"/>
            </a:xfrm>
            <a:custGeom>
              <a:avLst/>
              <a:gdLst>
                <a:gd name="T0" fmla="*/ 114 w 115"/>
                <a:gd name="T1" fmla="*/ 169 h 170"/>
                <a:gd name="T2" fmla="*/ 0 w 115"/>
                <a:gd name="T3" fmla="*/ 169 h 170"/>
                <a:gd name="T4" fmla="*/ 0 w 115"/>
                <a:gd name="T5" fmla="*/ 0 h 170"/>
                <a:gd name="T6" fmla="*/ 111 w 115"/>
                <a:gd name="T7" fmla="*/ 0 h 170"/>
                <a:gd name="T8" fmla="*/ 111 w 115"/>
                <a:gd name="T9" fmla="*/ 46 h 170"/>
                <a:gd name="T10" fmla="*/ 56 w 115"/>
                <a:gd name="T11" fmla="*/ 46 h 170"/>
                <a:gd name="T12" fmla="*/ 56 w 115"/>
                <a:gd name="T13" fmla="*/ 59 h 170"/>
                <a:gd name="T14" fmla="*/ 108 w 115"/>
                <a:gd name="T15" fmla="*/ 59 h 170"/>
                <a:gd name="T16" fmla="*/ 108 w 115"/>
                <a:gd name="T17" fmla="*/ 104 h 170"/>
                <a:gd name="T18" fmla="*/ 58 w 115"/>
                <a:gd name="T19" fmla="*/ 104 h 170"/>
                <a:gd name="T20" fmla="*/ 58 w 115"/>
                <a:gd name="T21" fmla="*/ 119 h 170"/>
                <a:gd name="T22" fmla="*/ 114 w 115"/>
                <a:gd name="T23" fmla="*/ 119 h 170"/>
                <a:gd name="T24" fmla="*/ 114 w 115"/>
                <a:gd name="T25" fmla="*/ 169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70">
                  <a:moveTo>
                    <a:pt x="114" y="169"/>
                  </a:moveTo>
                  <a:lnTo>
                    <a:pt x="0" y="16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46"/>
                  </a:lnTo>
                  <a:lnTo>
                    <a:pt x="56" y="46"/>
                  </a:lnTo>
                  <a:lnTo>
                    <a:pt x="56" y="59"/>
                  </a:lnTo>
                  <a:lnTo>
                    <a:pt x="108" y="59"/>
                  </a:lnTo>
                  <a:lnTo>
                    <a:pt x="108" y="104"/>
                  </a:lnTo>
                  <a:lnTo>
                    <a:pt x="58" y="104"/>
                  </a:lnTo>
                  <a:lnTo>
                    <a:pt x="58" y="119"/>
                  </a:lnTo>
                  <a:lnTo>
                    <a:pt x="114" y="119"/>
                  </a:lnTo>
                  <a:lnTo>
                    <a:pt x="114" y="169"/>
                  </a:lnTo>
                </a:path>
              </a:pathLst>
            </a:custGeom>
            <a:solidFill>
              <a:srgbClr val="1F61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036" y="3988"/>
              <a:ext cx="246" cy="171"/>
            </a:xfrm>
            <a:custGeom>
              <a:avLst/>
              <a:gdLst>
                <a:gd name="T0" fmla="*/ 0 w 246"/>
                <a:gd name="T1" fmla="*/ 0 h 171"/>
                <a:gd name="T2" fmla="*/ 113 w 246"/>
                <a:gd name="T3" fmla="*/ 79 h 171"/>
                <a:gd name="T4" fmla="*/ 189 w 246"/>
                <a:gd name="T5" fmla="*/ 0 h 171"/>
                <a:gd name="T6" fmla="*/ 178 w 246"/>
                <a:gd name="T7" fmla="*/ 6 h 171"/>
                <a:gd name="T8" fmla="*/ 170 w 246"/>
                <a:gd name="T9" fmla="*/ 14 h 171"/>
                <a:gd name="T10" fmla="*/ 165 w 246"/>
                <a:gd name="T11" fmla="*/ 22 h 171"/>
                <a:gd name="T12" fmla="*/ 161 w 246"/>
                <a:gd name="T13" fmla="*/ 29 h 171"/>
                <a:gd name="T14" fmla="*/ 158 w 246"/>
                <a:gd name="T15" fmla="*/ 36 h 171"/>
                <a:gd name="T16" fmla="*/ 157 w 246"/>
                <a:gd name="T17" fmla="*/ 42 h 171"/>
                <a:gd name="T18" fmla="*/ 157 w 246"/>
                <a:gd name="T19" fmla="*/ 47 h 171"/>
                <a:gd name="T20" fmla="*/ 157 w 246"/>
                <a:gd name="T21" fmla="*/ 50 h 171"/>
                <a:gd name="T22" fmla="*/ 157 w 246"/>
                <a:gd name="T23" fmla="*/ 54 h 171"/>
                <a:gd name="T24" fmla="*/ 158 w 246"/>
                <a:gd name="T25" fmla="*/ 58 h 171"/>
                <a:gd name="T26" fmla="*/ 159 w 246"/>
                <a:gd name="T27" fmla="*/ 63 h 171"/>
                <a:gd name="T28" fmla="*/ 161 w 246"/>
                <a:gd name="T29" fmla="*/ 69 h 171"/>
                <a:gd name="T30" fmla="*/ 165 w 246"/>
                <a:gd name="T31" fmla="*/ 75 h 171"/>
                <a:gd name="T32" fmla="*/ 169 w 246"/>
                <a:gd name="T33" fmla="*/ 82 h 171"/>
                <a:gd name="T34" fmla="*/ 175 w 246"/>
                <a:gd name="T35" fmla="*/ 87 h 171"/>
                <a:gd name="T36" fmla="*/ 181 w 246"/>
                <a:gd name="T37" fmla="*/ 91 h 171"/>
                <a:gd name="T38" fmla="*/ 189 w 246"/>
                <a:gd name="T39" fmla="*/ 95 h 171"/>
                <a:gd name="T40" fmla="*/ 197 w 246"/>
                <a:gd name="T41" fmla="*/ 98 h 171"/>
                <a:gd name="T42" fmla="*/ 206 w 246"/>
                <a:gd name="T43" fmla="*/ 101 h 171"/>
                <a:gd name="T44" fmla="*/ 215 w 246"/>
                <a:gd name="T45" fmla="*/ 105 h 171"/>
                <a:gd name="T46" fmla="*/ 224 w 246"/>
                <a:gd name="T47" fmla="*/ 107 h 171"/>
                <a:gd name="T48" fmla="*/ 231 w 246"/>
                <a:gd name="T49" fmla="*/ 111 h 171"/>
                <a:gd name="T50" fmla="*/ 236 w 246"/>
                <a:gd name="T51" fmla="*/ 116 h 171"/>
                <a:gd name="T52" fmla="*/ 240 w 246"/>
                <a:gd name="T53" fmla="*/ 120 h 171"/>
                <a:gd name="T54" fmla="*/ 241 w 246"/>
                <a:gd name="T55" fmla="*/ 123 h 171"/>
                <a:gd name="T56" fmla="*/ 244 w 246"/>
                <a:gd name="T57" fmla="*/ 127 h 171"/>
                <a:gd name="T58" fmla="*/ 245 w 246"/>
                <a:gd name="T59" fmla="*/ 129 h 171"/>
                <a:gd name="T60" fmla="*/ 245 w 246"/>
                <a:gd name="T61" fmla="*/ 132 h 171"/>
                <a:gd name="T62" fmla="*/ 245 w 246"/>
                <a:gd name="T63" fmla="*/ 134 h 171"/>
                <a:gd name="T64" fmla="*/ 245 w 246"/>
                <a:gd name="T65" fmla="*/ 137 h 171"/>
                <a:gd name="T66" fmla="*/ 245 w 246"/>
                <a:gd name="T67" fmla="*/ 139 h 171"/>
                <a:gd name="T68" fmla="*/ 245 w 246"/>
                <a:gd name="T69" fmla="*/ 143 h 171"/>
                <a:gd name="T70" fmla="*/ 244 w 246"/>
                <a:gd name="T71" fmla="*/ 147 h 171"/>
                <a:gd name="T72" fmla="*/ 242 w 246"/>
                <a:gd name="T73" fmla="*/ 151 h 171"/>
                <a:gd name="T74" fmla="*/ 241 w 246"/>
                <a:gd name="T75" fmla="*/ 156 h 171"/>
                <a:gd name="T76" fmla="*/ 237 w 246"/>
                <a:gd name="T77" fmla="*/ 160 h 171"/>
                <a:gd name="T78" fmla="*/ 232 w 246"/>
                <a:gd name="T79" fmla="*/ 164 h 171"/>
                <a:gd name="T80" fmla="*/ 226 w 246"/>
                <a:gd name="T81" fmla="*/ 166 h 171"/>
                <a:gd name="T82" fmla="*/ 218 w 246"/>
                <a:gd name="T83" fmla="*/ 167 h 171"/>
                <a:gd name="T84" fmla="*/ 207 w 246"/>
                <a:gd name="T85" fmla="*/ 166 h 171"/>
                <a:gd name="T86" fmla="*/ 198 w 246"/>
                <a:gd name="T87" fmla="*/ 162 h 171"/>
                <a:gd name="T88" fmla="*/ 189 w 246"/>
                <a:gd name="T89" fmla="*/ 157 h 171"/>
                <a:gd name="T90" fmla="*/ 180 w 246"/>
                <a:gd name="T91" fmla="*/ 150 h 171"/>
                <a:gd name="T92" fmla="*/ 172 w 246"/>
                <a:gd name="T93" fmla="*/ 139 h 171"/>
                <a:gd name="T94" fmla="*/ 165 w 246"/>
                <a:gd name="T95" fmla="*/ 128 h 171"/>
                <a:gd name="T96" fmla="*/ 161 w 246"/>
                <a:gd name="T97" fmla="*/ 112 h 171"/>
                <a:gd name="T98" fmla="*/ 158 w 246"/>
                <a:gd name="T99" fmla="*/ 97 h 171"/>
                <a:gd name="T100" fmla="*/ 156 w 246"/>
                <a:gd name="T101" fmla="*/ 170 h 171"/>
                <a:gd name="T102" fmla="*/ 61 w 246"/>
                <a:gd name="T103" fmla="*/ 92 h 171"/>
                <a:gd name="T104" fmla="*/ 0 w 246"/>
                <a:gd name="T105" fmla="*/ 170 h 1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171">
                  <a:moveTo>
                    <a:pt x="0" y="17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113" y="79"/>
                  </a:lnTo>
                  <a:lnTo>
                    <a:pt x="113" y="0"/>
                  </a:lnTo>
                  <a:lnTo>
                    <a:pt x="189" y="0"/>
                  </a:lnTo>
                  <a:lnTo>
                    <a:pt x="183" y="3"/>
                  </a:lnTo>
                  <a:lnTo>
                    <a:pt x="178" y="6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66" y="18"/>
                  </a:lnTo>
                  <a:lnTo>
                    <a:pt x="165" y="22"/>
                  </a:lnTo>
                  <a:lnTo>
                    <a:pt x="162" y="26"/>
                  </a:lnTo>
                  <a:lnTo>
                    <a:pt x="161" y="29"/>
                  </a:lnTo>
                  <a:lnTo>
                    <a:pt x="159" y="33"/>
                  </a:lnTo>
                  <a:lnTo>
                    <a:pt x="158" y="36"/>
                  </a:lnTo>
                  <a:lnTo>
                    <a:pt x="158" y="40"/>
                  </a:lnTo>
                  <a:lnTo>
                    <a:pt x="157" y="42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7" y="51"/>
                  </a:lnTo>
                  <a:lnTo>
                    <a:pt x="157" y="54"/>
                  </a:lnTo>
                  <a:lnTo>
                    <a:pt x="158" y="55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59" y="63"/>
                  </a:lnTo>
                  <a:lnTo>
                    <a:pt x="159" y="66"/>
                  </a:lnTo>
                  <a:lnTo>
                    <a:pt x="161" y="69"/>
                  </a:lnTo>
                  <a:lnTo>
                    <a:pt x="162" y="73"/>
                  </a:lnTo>
                  <a:lnTo>
                    <a:pt x="165" y="75"/>
                  </a:lnTo>
                  <a:lnTo>
                    <a:pt x="166" y="79"/>
                  </a:lnTo>
                  <a:lnTo>
                    <a:pt x="169" y="82"/>
                  </a:lnTo>
                  <a:lnTo>
                    <a:pt x="171" y="84"/>
                  </a:lnTo>
                  <a:lnTo>
                    <a:pt x="175" y="87"/>
                  </a:lnTo>
                  <a:lnTo>
                    <a:pt x="178" y="89"/>
                  </a:lnTo>
                  <a:lnTo>
                    <a:pt x="181" y="91"/>
                  </a:lnTo>
                  <a:lnTo>
                    <a:pt x="185" y="93"/>
                  </a:lnTo>
                  <a:lnTo>
                    <a:pt x="189" y="95"/>
                  </a:lnTo>
                  <a:lnTo>
                    <a:pt x="193" y="96"/>
                  </a:lnTo>
                  <a:lnTo>
                    <a:pt x="197" y="98"/>
                  </a:lnTo>
                  <a:lnTo>
                    <a:pt x="202" y="100"/>
                  </a:lnTo>
                  <a:lnTo>
                    <a:pt x="206" y="101"/>
                  </a:lnTo>
                  <a:lnTo>
                    <a:pt x="211" y="102"/>
                  </a:lnTo>
                  <a:lnTo>
                    <a:pt x="215" y="105"/>
                  </a:lnTo>
                  <a:lnTo>
                    <a:pt x="220" y="106"/>
                  </a:lnTo>
                  <a:lnTo>
                    <a:pt x="224" y="107"/>
                  </a:lnTo>
                  <a:lnTo>
                    <a:pt x="228" y="110"/>
                  </a:lnTo>
                  <a:lnTo>
                    <a:pt x="231" y="111"/>
                  </a:lnTo>
                  <a:lnTo>
                    <a:pt x="233" y="114"/>
                  </a:lnTo>
                  <a:lnTo>
                    <a:pt x="236" y="116"/>
                  </a:lnTo>
                  <a:lnTo>
                    <a:pt x="237" y="118"/>
                  </a:lnTo>
                  <a:lnTo>
                    <a:pt x="240" y="120"/>
                  </a:lnTo>
                  <a:lnTo>
                    <a:pt x="241" y="121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4" y="127"/>
                  </a:lnTo>
                  <a:lnTo>
                    <a:pt x="244" y="128"/>
                  </a:lnTo>
                  <a:lnTo>
                    <a:pt x="245" y="129"/>
                  </a:lnTo>
                  <a:lnTo>
                    <a:pt x="245" y="130"/>
                  </a:lnTo>
                  <a:lnTo>
                    <a:pt x="245" y="132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5" y="135"/>
                  </a:lnTo>
                  <a:lnTo>
                    <a:pt x="245" y="137"/>
                  </a:lnTo>
                  <a:lnTo>
                    <a:pt x="245" y="138"/>
                  </a:lnTo>
                  <a:lnTo>
                    <a:pt x="245" y="139"/>
                  </a:lnTo>
                  <a:lnTo>
                    <a:pt x="245" y="141"/>
                  </a:lnTo>
                  <a:lnTo>
                    <a:pt x="245" y="143"/>
                  </a:lnTo>
                  <a:lnTo>
                    <a:pt x="245" y="144"/>
                  </a:lnTo>
                  <a:lnTo>
                    <a:pt x="244" y="147"/>
                  </a:lnTo>
                  <a:lnTo>
                    <a:pt x="244" y="150"/>
                  </a:lnTo>
                  <a:lnTo>
                    <a:pt x="242" y="151"/>
                  </a:lnTo>
                  <a:lnTo>
                    <a:pt x="242" y="153"/>
                  </a:lnTo>
                  <a:lnTo>
                    <a:pt x="241" y="156"/>
                  </a:lnTo>
                  <a:lnTo>
                    <a:pt x="239" y="158"/>
                  </a:lnTo>
                  <a:lnTo>
                    <a:pt x="237" y="160"/>
                  </a:lnTo>
                  <a:lnTo>
                    <a:pt x="235" y="162"/>
                  </a:lnTo>
                  <a:lnTo>
                    <a:pt x="232" y="164"/>
                  </a:lnTo>
                  <a:lnTo>
                    <a:pt x="229" y="165"/>
                  </a:lnTo>
                  <a:lnTo>
                    <a:pt x="226" y="166"/>
                  </a:lnTo>
                  <a:lnTo>
                    <a:pt x="222" y="166"/>
                  </a:lnTo>
                  <a:lnTo>
                    <a:pt x="218" y="167"/>
                  </a:lnTo>
                  <a:lnTo>
                    <a:pt x="213" y="167"/>
                  </a:lnTo>
                  <a:lnTo>
                    <a:pt x="207" y="166"/>
                  </a:lnTo>
                  <a:lnTo>
                    <a:pt x="204" y="165"/>
                  </a:lnTo>
                  <a:lnTo>
                    <a:pt x="198" y="162"/>
                  </a:lnTo>
                  <a:lnTo>
                    <a:pt x="193" y="160"/>
                  </a:lnTo>
                  <a:lnTo>
                    <a:pt x="189" y="157"/>
                  </a:lnTo>
                  <a:lnTo>
                    <a:pt x="184" y="153"/>
                  </a:lnTo>
                  <a:lnTo>
                    <a:pt x="180" y="150"/>
                  </a:lnTo>
                  <a:lnTo>
                    <a:pt x="176" y="144"/>
                  </a:lnTo>
                  <a:lnTo>
                    <a:pt x="172" y="139"/>
                  </a:lnTo>
                  <a:lnTo>
                    <a:pt x="169" y="134"/>
                  </a:lnTo>
                  <a:lnTo>
                    <a:pt x="165" y="128"/>
                  </a:lnTo>
                  <a:lnTo>
                    <a:pt x="162" y="120"/>
                  </a:lnTo>
                  <a:lnTo>
                    <a:pt x="161" y="112"/>
                  </a:lnTo>
                  <a:lnTo>
                    <a:pt x="158" y="105"/>
                  </a:lnTo>
                  <a:lnTo>
                    <a:pt x="158" y="97"/>
                  </a:lnTo>
                  <a:lnTo>
                    <a:pt x="156" y="97"/>
                  </a:lnTo>
                  <a:lnTo>
                    <a:pt x="156" y="170"/>
                  </a:lnTo>
                  <a:lnTo>
                    <a:pt x="111" y="170"/>
                  </a:lnTo>
                  <a:lnTo>
                    <a:pt x="61" y="92"/>
                  </a:lnTo>
                  <a:lnTo>
                    <a:pt x="61" y="170"/>
                  </a:lnTo>
                  <a:lnTo>
                    <a:pt x="0" y="170"/>
                  </a:lnTo>
                </a:path>
              </a:pathLst>
            </a:custGeom>
            <a:solidFill>
              <a:srgbClr val="1F61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199" y="4155"/>
              <a:ext cx="36" cy="4"/>
            </a:xfrm>
            <a:custGeom>
              <a:avLst/>
              <a:gdLst>
                <a:gd name="T0" fmla="*/ 0 w 36"/>
                <a:gd name="T1" fmla="*/ 3 h 4"/>
                <a:gd name="T2" fmla="*/ 35 w 36"/>
                <a:gd name="T3" fmla="*/ 3 h 4"/>
                <a:gd name="T4" fmla="*/ 32 w 36"/>
                <a:gd name="T5" fmla="*/ 2 h 4"/>
                <a:gd name="T6" fmla="*/ 28 w 36"/>
                <a:gd name="T7" fmla="*/ 2 h 4"/>
                <a:gd name="T8" fmla="*/ 25 w 36"/>
                <a:gd name="T9" fmla="*/ 2 h 4"/>
                <a:gd name="T10" fmla="*/ 23 w 36"/>
                <a:gd name="T11" fmla="*/ 1 h 4"/>
                <a:gd name="T12" fmla="*/ 21 w 36"/>
                <a:gd name="T13" fmla="*/ 1 h 4"/>
                <a:gd name="T14" fmla="*/ 20 w 36"/>
                <a:gd name="T15" fmla="*/ 1 h 4"/>
                <a:gd name="T16" fmla="*/ 18 w 36"/>
                <a:gd name="T17" fmla="*/ 0 h 4"/>
                <a:gd name="T18" fmla="*/ 16 w 36"/>
                <a:gd name="T19" fmla="*/ 0 h 4"/>
                <a:gd name="T20" fmla="*/ 15 w 36"/>
                <a:gd name="T21" fmla="*/ 0 h 4"/>
                <a:gd name="T22" fmla="*/ 14 w 36"/>
                <a:gd name="T23" fmla="*/ 0 h 4"/>
                <a:gd name="T24" fmla="*/ 13 w 36"/>
                <a:gd name="T25" fmla="*/ 0 h 4"/>
                <a:gd name="T26" fmla="*/ 12 w 36"/>
                <a:gd name="T27" fmla="*/ 0 h 4"/>
                <a:gd name="T28" fmla="*/ 11 w 36"/>
                <a:gd name="T29" fmla="*/ 0 h 4"/>
                <a:gd name="T30" fmla="*/ 9 w 36"/>
                <a:gd name="T31" fmla="*/ 0 h 4"/>
                <a:gd name="T32" fmla="*/ 8 w 36"/>
                <a:gd name="T33" fmla="*/ 0 h 4"/>
                <a:gd name="T34" fmla="*/ 5 w 36"/>
                <a:gd name="T35" fmla="*/ 0 h 4"/>
                <a:gd name="T36" fmla="*/ 4 w 36"/>
                <a:gd name="T37" fmla="*/ 0 h 4"/>
                <a:gd name="T38" fmla="*/ 3 w 36"/>
                <a:gd name="T39" fmla="*/ 1 h 4"/>
                <a:gd name="T40" fmla="*/ 2 w 36"/>
                <a:gd name="T41" fmla="*/ 1 h 4"/>
                <a:gd name="T42" fmla="*/ 1 w 36"/>
                <a:gd name="T43" fmla="*/ 2 h 4"/>
                <a:gd name="T44" fmla="*/ 0 w 36"/>
                <a:gd name="T45" fmla="*/ 2 h 4"/>
                <a:gd name="T46" fmla="*/ 0 w 36"/>
                <a:gd name="T47" fmla="*/ 3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4">
                  <a:moveTo>
                    <a:pt x="0" y="3"/>
                  </a:moveTo>
                  <a:lnTo>
                    <a:pt x="35" y="3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solidFill>
              <a:srgbClr val="1F61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264" y="3988"/>
              <a:ext cx="22" cy="2"/>
            </a:xfrm>
            <a:custGeom>
              <a:avLst/>
              <a:gdLst>
                <a:gd name="T0" fmla="*/ 0 w 22"/>
                <a:gd name="T1" fmla="*/ 0 h 2"/>
                <a:gd name="T2" fmla="*/ 21 w 22"/>
                <a:gd name="T3" fmla="*/ 0 h 2"/>
                <a:gd name="T4" fmla="*/ 20 w 22"/>
                <a:gd name="T5" fmla="*/ 0 h 2"/>
                <a:gd name="T6" fmla="*/ 20 w 22"/>
                <a:gd name="T7" fmla="*/ 1 h 2"/>
                <a:gd name="T8" fmla="*/ 19 w 22"/>
                <a:gd name="T9" fmla="*/ 1 h 2"/>
                <a:gd name="T10" fmla="*/ 18 w 22"/>
                <a:gd name="T11" fmla="*/ 1 h 2"/>
                <a:gd name="T12" fmla="*/ 17 w 22"/>
                <a:gd name="T13" fmla="*/ 1 h 2"/>
                <a:gd name="T14" fmla="*/ 16 w 22"/>
                <a:gd name="T15" fmla="*/ 1 h 2"/>
                <a:gd name="T16" fmla="*/ 15 w 22"/>
                <a:gd name="T17" fmla="*/ 1 h 2"/>
                <a:gd name="T18" fmla="*/ 13 w 22"/>
                <a:gd name="T19" fmla="*/ 1 h 2"/>
                <a:gd name="T20" fmla="*/ 12 w 22"/>
                <a:gd name="T21" fmla="*/ 1 h 2"/>
                <a:gd name="T22" fmla="*/ 11 w 22"/>
                <a:gd name="T23" fmla="*/ 1 h 2"/>
                <a:gd name="T24" fmla="*/ 10 w 22"/>
                <a:gd name="T25" fmla="*/ 1 h 2"/>
                <a:gd name="T26" fmla="*/ 9 w 22"/>
                <a:gd name="T27" fmla="*/ 1 h 2"/>
                <a:gd name="T28" fmla="*/ 8 w 22"/>
                <a:gd name="T29" fmla="*/ 1 h 2"/>
                <a:gd name="T30" fmla="*/ 6 w 22"/>
                <a:gd name="T31" fmla="*/ 1 h 2"/>
                <a:gd name="T32" fmla="*/ 5 w 22"/>
                <a:gd name="T33" fmla="*/ 0 h 2"/>
                <a:gd name="T34" fmla="*/ 4 w 22"/>
                <a:gd name="T35" fmla="*/ 0 h 2"/>
                <a:gd name="T36" fmla="*/ 3 w 22"/>
                <a:gd name="T37" fmla="*/ 0 h 2"/>
                <a:gd name="T38" fmla="*/ 2 w 22"/>
                <a:gd name="T39" fmla="*/ 0 h 2"/>
                <a:gd name="T40" fmla="*/ 1 w 22"/>
                <a:gd name="T41" fmla="*/ 0 h 2"/>
                <a:gd name="T42" fmla="*/ 0 w 22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">
                  <a:moveTo>
                    <a:pt x="0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1F61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219" y="3988"/>
              <a:ext cx="230" cy="171"/>
            </a:xfrm>
            <a:custGeom>
              <a:avLst/>
              <a:gdLst>
                <a:gd name="T0" fmla="*/ 175 w 230"/>
                <a:gd name="T1" fmla="*/ 3 h 171"/>
                <a:gd name="T2" fmla="*/ 195 w 230"/>
                <a:gd name="T3" fmla="*/ 10 h 171"/>
                <a:gd name="T4" fmla="*/ 208 w 230"/>
                <a:gd name="T5" fmla="*/ 22 h 171"/>
                <a:gd name="T6" fmla="*/ 216 w 230"/>
                <a:gd name="T7" fmla="*/ 35 h 171"/>
                <a:gd name="T8" fmla="*/ 219 w 230"/>
                <a:gd name="T9" fmla="*/ 47 h 171"/>
                <a:gd name="T10" fmla="*/ 219 w 230"/>
                <a:gd name="T11" fmla="*/ 55 h 171"/>
                <a:gd name="T12" fmla="*/ 219 w 230"/>
                <a:gd name="T13" fmla="*/ 63 h 171"/>
                <a:gd name="T14" fmla="*/ 216 w 230"/>
                <a:gd name="T15" fmla="*/ 73 h 171"/>
                <a:gd name="T16" fmla="*/ 211 w 230"/>
                <a:gd name="T17" fmla="*/ 83 h 171"/>
                <a:gd name="T18" fmla="*/ 203 w 230"/>
                <a:gd name="T19" fmla="*/ 93 h 171"/>
                <a:gd name="T20" fmla="*/ 189 w 230"/>
                <a:gd name="T21" fmla="*/ 101 h 171"/>
                <a:gd name="T22" fmla="*/ 131 w 230"/>
                <a:gd name="T23" fmla="*/ 110 h 171"/>
                <a:gd name="T24" fmla="*/ 54 w 230"/>
                <a:gd name="T25" fmla="*/ 169 h 171"/>
                <a:gd name="T26" fmla="*/ 62 w 230"/>
                <a:gd name="T27" fmla="*/ 165 h 171"/>
                <a:gd name="T28" fmla="*/ 71 w 230"/>
                <a:gd name="T29" fmla="*/ 158 h 171"/>
                <a:gd name="T30" fmla="*/ 80 w 230"/>
                <a:gd name="T31" fmla="*/ 148 h 171"/>
                <a:gd name="T32" fmla="*/ 87 w 230"/>
                <a:gd name="T33" fmla="*/ 134 h 171"/>
                <a:gd name="T34" fmla="*/ 89 w 230"/>
                <a:gd name="T35" fmla="*/ 115 h 171"/>
                <a:gd name="T36" fmla="*/ 85 w 230"/>
                <a:gd name="T37" fmla="*/ 97 h 171"/>
                <a:gd name="T38" fmla="*/ 75 w 230"/>
                <a:gd name="T39" fmla="*/ 84 h 171"/>
                <a:gd name="T40" fmla="*/ 61 w 230"/>
                <a:gd name="T41" fmla="*/ 74 h 171"/>
                <a:gd name="T42" fmla="*/ 44 w 230"/>
                <a:gd name="T43" fmla="*/ 68 h 171"/>
                <a:gd name="T44" fmla="*/ 30 w 230"/>
                <a:gd name="T45" fmla="*/ 63 h 171"/>
                <a:gd name="T46" fmla="*/ 19 w 230"/>
                <a:gd name="T47" fmla="*/ 60 h 171"/>
                <a:gd name="T48" fmla="*/ 12 w 230"/>
                <a:gd name="T49" fmla="*/ 54 h 171"/>
                <a:gd name="T50" fmla="*/ 5 w 230"/>
                <a:gd name="T51" fmla="*/ 47 h 171"/>
                <a:gd name="T52" fmla="*/ 1 w 230"/>
                <a:gd name="T53" fmla="*/ 40 h 171"/>
                <a:gd name="T54" fmla="*/ 0 w 230"/>
                <a:gd name="T55" fmla="*/ 32 h 171"/>
                <a:gd name="T56" fmla="*/ 0 w 230"/>
                <a:gd name="T57" fmla="*/ 24 h 171"/>
                <a:gd name="T58" fmla="*/ 1 w 230"/>
                <a:gd name="T59" fmla="*/ 18 h 171"/>
                <a:gd name="T60" fmla="*/ 4 w 230"/>
                <a:gd name="T61" fmla="*/ 13 h 171"/>
                <a:gd name="T62" fmla="*/ 9 w 230"/>
                <a:gd name="T63" fmla="*/ 8 h 171"/>
                <a:gd name="T64" fmla="*/ 17 w 230"/>
                <a:gd name="T65" fmla="*/ 4 h 171"/>
                <a:gd name="T66" fmla="*/ 27 w 230"/>
                <a:gd name="T67" fmla="*/ 3 h 171"/>
                <a:gd name="T68" fmla="*/ 38 w 230"/>
                <a:gd name="T69" fmla="*/ 5 h 171"/>
                <a:gd name="T70" fmla="*/ 48 w 230"/>
                <a:gd name="T71" fmla="*/ 10 h 171"/>
                <a:gd name="T72" fmla="*/ 58 w 230"/>
                <a:gd name="T73" fmla="*/ 19 h 171"/>
                <a:gd name="T74" fmla="*/ 66 w 230"/>
                <a:gd name="T75" fmla="*/ 33 h 171"/>
                <a:gd name="T76" fmla="*/ 71 w 230"/>
                <a:gd name="T77" fmla="*/ 52 h 171"/>
                <a:gd name="T78" fmla="*/ 75 w 230"/>
                <a:gd name="T79" fmla="*/ 0 h 171"/>
                <a:gd name="T80" fmla="*/ 131 w 230"/>
                <a:gd name="T81" fmla="*/ 73 h 171"/>
                <a:gd name="T82" fmla="*/ 150 w 230"/>
                <a:gd name="T83" fmla="*/ 73 h 171"/>
                <a:gd name="T84" fmla="*/ 154 w 230"/>
                <a:gd name="T85" fmla="*/ 70 h 171"/>
                <a:gd name="T86" fmla="*/ 157 w 230"/>
                <a:gd name="T87" fmla="*/ 66 h 171"/>
                <a:gd name="T88" fmla="*/ 158 w 230"/>
                <a:gd name="T89" fmla="*/ 63 h 171"/>
                <a:gd name="T90" fmla="*/ 158 w 230"/>
                <a:gd name="T91" fmla="*/ 58 h 171"/>
                <a:gd name="T92" fmla="*/ 155 w 230"/>
                <a:gd name="T93" fmla="*/ 51 h 171"/>
                <a:gd name="T94" fmla="*/ 153 w 230"/>
                <a:gd name="T95" fmla="*/ 47 h 171"/>
                <a:gd name="T96" fmla="*/ 149 w 230"/>
                <a:gd name="T97" fmla="*/ 46 h 171"/>
                <a:gd name="T98" fmla="*/ 145 w 230"/>
                <a:gd name="T99" fmla="*/ 45 h 171"/>
                <a:gd name="T100" fmla="*/ 157 w 230"/>
                <a:gd name="T101" fmla="*/ 0 h 1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0" h="171">
                  <a:moveTo>
                    <a:pt x="157" y="0"/>
                  </a:moveTo>
                  <a:lnTo>
                    <a:pt x="166" y="1"/>
                  </a:lnTo>
                  <a:lnTo>
                    <a:pt x="175" y="3"/>
                  </a:lnTo>
                  <a:lnTo>
                    <a:pt x="182" y="4"/>
                  </a:lnTo>
                  <a:lnTo>
                    <a:pt x="189" y="6"/>
                  </a:lnTo>
                  <a:lnTo>
                    <a:pt x="195" y="10"/>
                  </a:lnTo>
                  <a:lnTo>
                    <a:pt x="201" y="13"/>
                  </a:lnTo>
                  <a:lnTo>
                    <a:pt x="204" y="18"/>
                  </a:lnTo>
                  <a:lnTo>
                    <a:pt x="208" y="22"/>
                  </a:lnTo>
                  <a:lnTo>
                    <a:pt x="211" y="26"/>
                  </a:lnTo>
                  <a:lnTo>
                    <a:pt x="213" y="31"/>
                  </a:lnTo>
                  <a:lnTo>
                    <a:pt x="216" y="35"/>
                  </a:lnTo>
                  <a:lnTo>
                    <a:pt x="217" y="40"/>
                  </a:lnTo>
                  <a:lnTo>
                    <a:pt x="217" y="43"/>
                  </a:lnTo>
                  <a:lnTo>
                    <a:pt x="219" y="47"/>
                  </a:lnTo>
                  <a:lnTo>
                    <a:pt x="219" y="51"/>
                  </a:lnTo>
                  <a:lnTo>
                    <a:pt x="219" y="54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19" y="60"/>
                  </a:lnTo>
                  <a:lnTo>
                    <a:pt x="219" y="63"/>
                  </a:lnTo>
                  <a:lnTo>
                    <a:pt x="217" y="66"/>
                  </a:lnTo>
                  <a:lnTo>
                    <a:pt x="217" y="69"/>
                  </a:lnTo>
                  <a:lnTo>
                    <a:pt x="216" y="73"/>
                  </a:lnTo>
                  <a:lnTo>
                    <a:pt x="215" y="77"/>
                  </a:lnTo>
                  <a:lnTo>
                    <a:pt x="213" y="81"/>
                  </a:lnTo>
                  <a:lnTo>
                    <a:pt x="211" y="83"/>
                  </a:lnTo>
                  <a:lnTo>
                    <a:pt x="208" y="87"/>
                  </a:lnTo>
                  <a:lnTo>
                    <a:pt x="206" y="91"/>
                  </a:lnTo>
                  <a:lnTo>
                    <a:pt x="203" y="93"/>
                  </a:lnTo>
                  <a:lnTo>
                    <a:pt x="199" y="96"/>
                  </a:lnTo>
                  <a:lnTo>
                    <a:pt x="194" y="98"/>
                  </a:lnTo>
                  <a:lnTo>
                    <a:pt x="189" y="101"/>
                  </a:lnTo>
                  <a:lnTo>
                    <a:pt x="229" y="170"/>
                  </a:lnTo>
                  <a:lnTo>
                    <a:pt x="163" y="170"/>
                  </a:lnTo>
                  <a:lnTo>
                    <a:pt x="131" y="110"/>
                  </a:lnTo>
                  <a:lnTo>
                    <a:pt x="131" y="170"/>
                  </a:lnTo>
                  <a:lnTo>
                    <a:pt x="53" y="170"/>
                  </a:lnTo>
                  <a:lnTo>
                    <a:pt x="54" y="169"/>
                  </a:lnTo>
                  <a:lnTo>
                    <a:pt x="57" y="167"/>
                  </a:lnTo>
                  <a:lnTo>
                    <a:pt x="60" y="166"/>
                  </a:lnTo>
                  <a:lnTo>
                    <a:pt x="62" y="165"/>
                  </a:lnTo>
                  <a:lnTo>
                    <a:pt x="66" y="162"/>
                  </a:lnTo>
                  <a:lnTo>
                    <a:pt x="69" y="161"/>
                  </a:lnTo>
                  <a:lnTo>
                    <a:pt x="71" y="158"/>
                  </a:lnTo>
                  <a:lnTo>
                    <a:pt x="75" y="155"/>
                  </a:lnTo>
                  <a:lnTo>
                    <a:pt x="78" y="152"/>
                  </a:lnTo>
                  <a:lnTo>
                    <a:pt x="80" y="148"/>
                  </a:lnTo>
                  <a:lnTo>
                    <a:pt x="83" y="143"/>
                  </a:lnTo>
                  <a:lnTo>
                    <a:pt x="84" y="139"/>
                  </a:lnTo>
                  <a:lnTo>
                    <a:pt x="87" y="134"/>
                  </a:lnTo>
                  <a:lnTo>
                    <a:pt x="88" y="128"/>
                  </a:lnTo>
                  <a:lnTo>
                    <a:pt x="89" y="123"/>
                  </a:lnTo>
                  <a:lnTo>
                    <a:pt x="89" y="115"/>
                  </a:lnTo>
                  <a:lnTo>
                    <a:pt x="89" y="109"/>
                  </a:lnTo>
                  <a:lnTo>
                    <a:pt x="88" y="104"/>
                  </a:lnTo>
                  <a:lnTo>
                    <a:pt x="85" y="97"/>
                  </a:lnTo>
                  <a:lnTo>
                    <a:pt x="83" y="92"/>
                  </a:lnTo>
                  <a:lnTo>
                    <a:pt x="79" y="88"/>
                  </a:lnTo>
                  <a:lnTo>
                    <a:pt x="75" y="84"/>
                  </a:lnTo>
                  <a:lnTo>
                    <a:pt x="71" y="81"/>
                  </a:lnTo>
                  <a:lnTo>
                    <a:pt x="66" y="77"/>
                  </a:lnTo>
                  <a:lnTo>
                    <a:pt x="61" y="74"/>
                  </a:lnTo>
                  <a:lnTo>
                    <a:pt x="56" y="72"/>
                  </a:lnTo>
                  <a:lnTo>
                    <a:pt x="49" y="69"/>
                  </a:lnTo>
                  <a:lnTo>
                    <a:pt x="44" y="68"/>
                  </a:lnTo>
                  <a:lnTo>
                    <a:pt x="39" y="65"/>
                  </a:lnTo>
                  <a:lnTo>
                    <a:pt x="35" y="64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2" y="61"/>
                  </a:lnTo>
                  <a:lnTo>
                    <a:pt x="19" y="60"/>
                  </a:lnTo>
                  <a:lnTo>
                    <a:pt x="17" y="58"/>
                  </a:lnTo>
                  <a:lnTo>
                    <a:pt x="13" y="56"/>
                  </a:lnTo>
                  <a:lnTo>
                    <a:pt x="12" y="54"/>
                  </a:lnTo>
                  <a:lnTo>
                    <a:pt x="9" y="52"/>
                  </a:lnTo>
                  <a:lnTo>
                    <a:pt x="6" y="50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3" y="42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12" y="6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4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5" y="8"/>
                  </a:lnTo>
                  <a:lnTo>
                    <a:pt x="48" y="10"/>
                  </a:lnTo>
                  <a:lnTo>
                    <a:pt x="52" y="13"/>
                  </a:lnTo>
                  <a:lnTo>
                    <a:pt x="56" y="17"/>
                  </a:lnTo>
                  <a:lnTo>
                    <a:pt x="58" y="19"/>
                  </a:lnTo>
                  <a:lnTo>
                    <a:pt x="61" y="24"/>
                  </a:lnTo>
                  <a:lnTo>
                    <a:pt x="63" y="28"/>
                  </a:lnTo>
                  <a:lnTo>
                    <a:pt x="66" y="33"/>
                  </a:lnTo>
                  <a:lnTo>
                    <a:pt x="69" y="40"/>
                  </a:lnTo>
                  <a:lnTo>
                    <a:pt x="70" y="46"/>
                  </a:lnTo>
                  <a:lnTo>
                    <a:pt x="71" y="52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75" y="0"/>
                  </a:lnTo>
                  <a:lnTo>
                    <a:pt x="157" y="0"/>
                  </a:lnTo>
                  <a:lnTo>
                    <a:pt x="131" y="45"/>
                  </a:lnTo>
                  <a:lnTo>
                    <a:pt x="131" y="73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50" y="73"/>
                  </a:lnTo>
                  <a:lnTo>
                    <a:pt x="151" y="72"/>
                  </a:lnTo>
                  <a:lnTo>
                    <a:pt x="153" y="72"/>
                  </a:lnTo>
                  <a:lnTo>
                    <a:pt x="154" y="70"/>
                  </a:lnTo>
                  <a:lnTo>
                    <a:pt x="155" y="69"/>
                  </a:lnTo>
                  <a:lnTo>
                    <a:pt x="155" y="68"/>
                  </a:lnTo>
                  <a:lnTo>
                    <a:pt x="157" y="66"/>
                  </a:lnTo>
                  <a:lnTo>
                    <a:pt x="157" y="65"/>
                  </a:lnTo>
                  <a:lnTo>
                    <a:pt x="158" y="64"/>
                  </a:lnTo>
                  <a:lnTo>
                    <a:pt x="158" y="63"/>
                  </a:lnTo>
                  <a:lnTo>
                    <a:pt x="158" y="61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8" y="55"/>
                  </a:lnTo>
                  <a:lnTo>
                    <a:pt x="157" y="52"/>
                  </a:lnTo>
                  <a:lnTo>
                    <a:pt x="155" y="51"/>
                  </a:lnTo>
                  <a:lnTo>
                    <a:pt x="155" y="50"/>
                  </a:lnTo>
                  <a:lnTo>
                    <a:pt x="154" y="49"/>
                  </a:lnTo>
                  <a:lnTo>
                    <a:pt x="153" y="47"/>
                  </a:lnTo>
                  <a:lnTo>
                    <a:pt x="151" y="47"/>
                  </a:lnTo>
                  <a:lnTo>
                    <a:pt x="150" y="46"/>
                  </a:lnTo>
                  <a:lnTo>
                    <a:pt x="149" y="46"/>
                  </a:lnTo>
                  <a:lnTo>
                    <a:pt x="147" y="46"/>
                  </a:lnTo>
                  <a:lnTo>
                    <a:pt x="146" y="45"/>
                  </a:lnTo>
                  <a:lnTo>
                    <a:pt x="145" y="45"/>
                  </a:lnTo>
                  <a:lnTo>
                    <a:pt x="144" y="45"/>
                  </a:lnTo>
                  <a:lnTo>
                    <a:pt x="131" y="45"/>
                  </a:lnTo>
                  <a:lnTo>
                    <a:pt x="157" y="0"/>
                  </a:lnTo>
                </a:path>
              </a:pathLst>
            </a:custGeom>
            <a:solidFill>
              <a:srgbClr val="1F61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15000" y="523875"/>
            <a:ext cx="312420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523875"/>
            <a:ext cx="3759200" cy="28194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938" y="3429000"/>
            <a:ext cx="8577262" cy="3352800"/>
          </a:xfrm>
        </p:spPr>
        <p:txBody>
          <a:bodyPr/>
          <a:lstStyle/>
          <a:p>
            <a:r>
              <a:rPr lang="en-US" b="1" dirty="0" smtClean="0"/>
              <a:t>Webster Lake Plant Survey 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3200" dirty="0" smtClean="0"/>
              <a:t>Ken Wagner, Ph.D., CLM</a:t>
            </a:r>
            <a:br>
              <a:rPr lang="en-US" sz="3200" dirty="0" smtClean="0"/>
            </a:br>
            <a:r>
              <a:rPr lang="en-US" sz="3200" dirty="0" smtClean="0"/>
              <a:t>and Maxine </a:t>
            </a:r>
            <a:r>
              <a:rPr lang="en-US" sz="3200" dirty="0" err="1" smtClean="0"/>
              <a:t>Verteramo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Water Resource Services, Inc.</a:t>
            </a:r>
            <a:br>
              <a:rPr lang="en-US" sz="3200" dirty="0" smtClean="0"/>
            </a:b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24200" y="152400"/>
            <a:ext cx="3049552" cy="295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28194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2012 Survey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2819400" cy="55626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584 points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4 depth intervals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1 point per acre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All points &lt;10 </a:t>
            </a:r>
            <a:r>
              <a:rPr lang="en-US" b="1" dirty="0" err="1" smtClean="0">
                <a:solidFill>
                  <a:schemeClr val="accent4"/>
                </a:solidFill>
              </a:rPr>
              <a:t>ft</a:t>
            </a:r>
            <a:r>
              <a:rPr lang="en-US" b="1" dirty="0" smtClean="0">
                <a:solidFill>
                  <a:schemeClr val="accent4"/>
                </a:solidFill>
              </a:rPr>
              <a:t> deep surveyed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½ points 11-15 </a:t>
            </a:r>
            <a:r>
              <a:rPr lang="en-US" b="1" dirty="0" err="1" smtClean="0">
                <a:solidFill>
                  <a:schemeClr val="accent4"/>
                </a:solidFill>
              </a:rPr>
              <a:t>ft</a:t>
            </a:r>
            <a:r>
              <a:rPr lang="en-US" b="1" dirty="0" smtClean="0">
                <a:solidFill>
                  <a:schemeClr val="accent4"/>
                </a:solidFill>
              </a:rPr>
              <a:t> deep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1/3 points 16-20 </a:t>
            </a:r>
            <a:r>
              <a:rPr lang="en-US" b="1" dirty="0" err="1" smtClean="0">
                <a:solidFill>
                  <a:schemeClr val="accent4"/>
                </a:solidFill>
              </a:rPr>
              <a:t>ft</a:t>
            </a:r>
            <a:r>
              <a:rPr lang="en-US" b="1" dirty="0" smtClean="0">
                <a:solidFill>
                  <a:schemeClr val="accent4"/>
                </a:solidFill>
              </a:rPr>
              <a:t> deep</a:t>
            </a:r>
          </a:p>
          <a:p>
            <a:pPr>
              <a:lnSpc>
                <a:spcPct val="85000"/>
              </a:lnSpc>
            </a:pP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r="2185" b="24186"/>
          <a:stretch/>
        </p:blipFill>
        <p:spPr>
          <a:xfrm>
            <a:off x="2971800" y="304800"/>
            <a:ext cx="5910263" cy="63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972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4267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Plant Types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114800" cy="55626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35 species in 2003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32 species in 2012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44 species total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Some ID issues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Some relative abundance changes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Only about 8-12 common species</a:t>
            </a:r>
          </a:p>
          <a:p>
            <a:pPr>
              <a:lnSpc>
                <a:spcPct val="85000"/>
              </a:lnSpc>
            </a:pP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582160" cy="64804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7782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" y="762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Fanwort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762000"/>
            <a:ext cx="8772525" cy="59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732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" y="762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Variable milfoil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617854"/>
            <a:ext cx="8534400" cy="60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927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" y="762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Purple bladderwort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771841"/>
            <a:ext cx="8534400" cy="59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36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" y="762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Fine bladderwort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620077"/>
            <a:ext cx="8763000" cy="60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798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" y="762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Coarse bladderwort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609282"/>
            <a:ext cx="8763000" cy="60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277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" y="762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Water celery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625792"/>
            <a:ext cx="8610600" cy="60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481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Bushy naiad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074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Filamentous green algae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641349"/>
            <a:ext cx="8610600" cy="60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546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Plant Data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6" y="6172200"/>
            <a:ext cx="8672513" cy="457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11 of 40 species dominant in 2003; not fanwort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771" r="15230" b="9079"/>
          <a:stretch/>
        </p:blipFill>
        <p:spPr bwMode="auto">
          <a:xfrm>
            <a:off x="280227" y="1066799"/>
            <a:ext cx="8819059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9322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Robbins’ pondweed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618807"/>
            <a:ext cx="8534400" cy="60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591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Bigleaf</a:t>
            </a:r>
            <a:r>
              <a:rPr lang="en-US" sz="3600" b="1" dirty="0" smtClean="0">
                <a:solidFill>
                  <a:schemeClr val="bg1"/>
                </a:solidFill>
              </a:rPr>
              <a:t> pondweed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633730"/>
            <a:ext cx="8534400" cy="59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371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White water lily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628332"/>
            <a:ext cx="8534400" cy="60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566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Yellow water lily 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624840"/>
            <a:ext cx="85344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933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Fanwort over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8489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Variable milfoil over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0546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Purple bladderwort over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296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5284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Water celery over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2585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Robbins pondweed over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32345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Fanwort over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5369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Rooted Aquatic Plants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6" y="4895850"/>
            <a:ext cx="8534400" cy="165735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2003 survey of 84 points summarized into biomass ratings (also did cover).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Provides impression of nuisance potential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45" r="7895" b="18710"/>
          <a:stretch/>
        </p:blipFill>
        <p:spPr bwMode="auto">
          <a:xfrm>
            <a:off x="600074" y="1143000"/>
            <a:ext cx="7858125" cy="3557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766598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Variable milfoil over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0340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Purple bladderwort over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1678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Water celery over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46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Robbins’ pondweed over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4769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905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 around the lake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50000" b="54395"/>
          <a:stretch/>
        </p:blipFill>
        <p:spPr bwMode="auto">
          <a:xfrm>
            <a:off x="280988" y="990600"/>
            <a:ext cx="8863012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9660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905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 around the lake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5313" r="48668"/>
          <a:stretch/>
        </p:blipFill>
        <p:spPr bwMode="auto">
          <a:xfrm>
            <a:off x="280987" y="457200"/>
            <a:ext cx="9244013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2113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905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Biovolume</a:t>
            </a:r>
            <a:r>
              <a:rPr lang="en-US" sz="3600" b="1" dirty="0" smtClean="0">
                <a:solidFill>
                  <a:schemeClr val="bg1"/>
                </a:solidFill>
              </a:rPr>
              <a:t> around the lake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472" t="-1660" r="-472" b="51660"/>
          <a:stretch/>
        </p:blipFill>
        <p:spPr bwMode="auto">
          <a:xfrm>
            <a:off x="1" y="685800"/>
            <a:ext cx="8863012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23705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905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Biovolume</a:t>
            </a:r>
            <a:r>
              <a:rPr lang="en-US" sz="3600" b="1" dirty="0" smtClean="0">
                <a:solidFill>
                  <a:schemeClr val="bg1"/>
                </a:solidFill>
              </a:rPr>
              <a:t> around the lake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0" t="46191"/>
          <a:stretch/>
        </p:blipFill>
        <p:spPr bwMode="auto">
          <a:xfrm>
            <a:off x="-152399" y="609600"/>
            <a:ext cx="9015412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34238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 vs.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7191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Biovolume</a:t>
            </a:r>
            <a:r>
              <a:rPr lang="en-US" sz="3600" b="1" dirty="0" smtClean="0">
                <a:solidFill>
                  <a:schemeClr val="bg1"/>
                </a:solidFill>
              </a:rPr>
              <a:t> vs.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534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2766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36576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Plants in 2003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505200" cy="52578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Distribution of plants in 2003 includes sparse to no plants (blue), moderate density (yellowish), dense (</a:t>
            </a:r>
            <a:r>
              <a:rPr lang="en-US" b="1" dirty="0" err="1" smtClean="0">
                <a:solidFill>
                  <a:schemeClr val="accent4"/>
                </a:solidFill>
              </a:rPr>
              <a:t>orangish</a:t>
            </a:r>
            <a:r>
              <a:rPr lang="en-US" b="1" dirty="0" smtClean="0">
                <a:solidFill>
                  <a:schemeClr val="accent4"/>
                </a:solidFill>
              </a:rPr>
              <a:t>) and very dense (reddish) areas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Largely in coves and along shore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10000" y="381000"/>
            <a:ext cx="5075237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2735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Fanwort vs.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772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7561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Variable milfoil vs.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1115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Robbins’ pondweed vs.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5390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Fanwort vs.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72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967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 vs.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010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0052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Biovolume</a:t>
            </a:r>
            <a:r>
              <a:rPr lang="en-US" sz="3600" b="1" dirty="0" smtClean="0">
                <a:solidFill>
                  <a:schemeClr val="bg1"/>
                </a:solidFill>
              </a:rPr>
              <a:t> vs.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8557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Fanwort vs.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5166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Variable milfoil vs.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095374"/>
            <a:ext cx="8382000" cy="53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613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Robbins’ pondweed vs.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296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8515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Water celery vs. substrate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119187"/>
            <a:ext cx="8153400" cy="5357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1851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3290888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2008 treatment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3048000" cy="51816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By 2008, had established treatment areas to be considered on annual basis.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Also have no treatment (habitat) areas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43288" y="304800"/>
            <a:ext cx="54864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908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 vs. treatment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52884"/>
          <a:stretch/>
        </p:blipFill>
        <p:spPr bwMode="auto">
          <a:xfrm>
            <a:off x="457200" y="1219200"/>
            <a:ext cx="84582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685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 vs. treatment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8077"/>
          <a:stretch/>
        </p:blipFill>
        <p:spPr bwMode="auto">
          <a:xfrm>
            <a:off x="381000" y="1357629"/>
            <a:ext cx="8077200" cy="5043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9480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Fanwort vs. treatment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058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9048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Variable milfoil vs. treatment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3827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2003 vs. 2012 survey results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34135"/>
          <a:stretch/>
        </p:blipFill>
        <p:spPr bwMode="auto">
          <a:xfrm>
            <a:off x="3124200" y="967854"/>
            <a:ext cx="5766435" cy="56765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0811" y="1447800"/>
            <a:ext cx="296813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Differences between 2003 and 2012 using only 2003 sites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Differences between all 2012 data and reduced data set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342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Future survey considerations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Reduction from 584 points to 292, then to 193, then to146 does not change overall conclusions</a:t>
            </a:r>
          </a:p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Cutting shallow water sites in half does not alter conclusions</a:t>
            </a:r>
          </a:p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As long as survey points are not selected with bias, smaller effort surveys can provide accurate appraisal of conditions</a:t>
            </a:r>
            <a:endParaRPr 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086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Treatment considerations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Variable milfoil is decreasing in occurrence (53% in 2003 to about 30% in 2012)</a:t>
            </a:r>
          </a:p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Fanwort is increasing in occurrence (10% in 2003 to 45% in 2012)</a:t>
            </a:r>
          </a:p>
          <a:p>
            <a:pPr>
              <a:lnSpc>
                <a:spcPct val="85000"/>
              </a:lnSpc>
            </a:pPr>
            <a:r>
              <a:rPr lang="en-US" sz="3600" b="1" dirty="0" err="1" smtClean="0">
                <a:solidFill>
                  <a:schemeClr val="accent4"/>
                </a:solidFill>
              </a:rPr>
              <a:t>Bigleaf</a:t>
            </a:r>
            <a:r>
              <a:rPr lang="en-US" sz="3600" b="1" dirty="0" smtClean="0">
                <a:solidFill>
                  <a:schemeClr val="accent4"/>
                </a:solidFill>
              </a:rPr>
              <a:t> pondweed and </a:t>
            </a:r>
            <a:r>
              <a:rPr lang="en-US" sz="3600" b="1" dirty="0" err="1" smtClean="0">
                <a:solidFill>
                  <a:schemeClr val="accent4"/>
                </a:solidFill>
              </a:rPr>
              <a:t>nitella</a:t>
            </a:r>
            <a:r>
              <a:rPr lang="en-US" sz="3600" b="1" dirty="0" smtClean="0">
                <a:solidFill>
                  <a:schemeClr val="accent4"/>
                </a:solidFill>
              </a:rPr>
              <a:t> abundance down</a:t>
            </a:r>
          </a:p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Eurasian milfoil and waterweed seemingly eradicated</a:t>
            </a:r>
          </a:p>
          <a:p>
            <a:pPr>
              <a:lnSpc>
                <a:spcPct val="85000"/>
              </a:lnSpc>
            </a:pPr>
            <a:endParaRPr lang="en-US" sz="3600" b="1" dirty="0" smtClean="0">
              <a:solidFill>
                <a:schemeClr val="accent4"/>
              </a:solidFill>
            </a:endParaRPr>
          </a:p>
          <a:p>
            <a:pPr>
              <a:lnSpc>
                <a:spcPct val="85000"/>
              </a:lnSpc>
            </a:pPr>
            <a:endParaRPr 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17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Treatment considerations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Treatment would need to extend to all areas &lt;20 </a:t>
            </a:r>
            <a:r>
              <a:rPr lang="en-US" sz="3600" b="1" dirty="0" err="1" smtClean="0">
                <a:solidFill>
                  <a:schemeClr val="accent4"/>
                </a:solidFill>
              </a:rPr>
              <a:t>ft</a:t>
            </a:r>
            <a:r>
              <a:rPr lang="en-US" sz="3600" b="1" dirty="0" smtClean="0">
                <a:solidFill>
                  <a:schemeClr val="accent4"/>
                </a:solidFill>
              </a:rPr>
              <a:t> deep if fanwort to be controlled, 15 </a:t>
            </a:r>
            <a:r>
              <a:rPr lang="en-US" sz="3600" b="1" dirty="0" err="1" smtClean="0">
                <a:solidFill>
                  <a:schemeClr val="accent4"/>
                </a:solidFill>
              </a:rPr>
              <a:t>ft</a:t>
            </a:r>
            <a:r>
              <a:rPr lang="en-US" sz="3600" b="1" dirty="0" smtClean="0">
                <a:solidFill>
                  <a:schemeClr val="accent4"/>
                </a:solidFill>
              </a:rPr>
              <a:t> for variable milfoil</a:t>
            </a:r>
          </a:p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Treatment of coves and shoreline areas is a maintenance activity if other infested areas go unaddressed</a:t>
            </a:r>
          </a:p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Drawdown and dredging not feasible</a:t>
            </a:r>
          </a:p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Follow up with hand harvesting or benthic barriers may prolong benefits, but not very efficient for larger areas</a:t>
            </a:r>
          </a:p>
          <a:p>
            <a:pPr>
              <a:lnSpc>
                <a:spcPct val="85000"/>
              </a:lnSpc>
            </a:pPr>
            <a:endParaRPr lang="en-US" sz="3600" b="1" dirty="0" smtClean="0">
              <a:solidFill>
                <a:schemeClr val="accent4"/>
              </a:solidFill>
            </a:endParaRPr>
          </a:p>
          <a:p>
            <a:pPr>
              <a:lnSpc>
                <a:spcPct val="85000"/>
              </a:lnSpc>
            </a:pPr>
            <a:endParaRPr 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019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Treatment considerations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sz="3600" b="1" dirty="0" err="1" smtClean="0">
                <a:solidFill>
                  <a:schemeClr val="accent4"/>
                </a:solidFill>
              </a:rPr>
              <a:t>Biocontrols</a:t>
            </a:r>
            <a:r>
              <a:rPr lang="en-US" sz="3600" b="1" dirty="0" smtClean="0">
                <a:solidFill>
                  <a:schemeClr val="accent4"/>
                </a:solidFill>
              </a:rPr>
              <a:t> unavailable</a:t>
            </a:r>
          </a:p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Alternative herbicides can be considered as they become available and experience is gained</a:t>
            </a:r>
          </a:p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Current approach appears best in light of plant community features, budgetary constraints, and regulatory limitations</a:t>
            </a:r>
          </a:p>
          <a:p>
            <a:pPr>
              <a:lnSpc>
                <a:spcPct val="85000"/>
              </a:lnSpc>
            </a:pPr>
            <a:endParaRPr lang="en-US" sz="3600" b="1" dirty="0" smtClean="0">
              <a:solidFill>
                <a:schemeClr val="accent4"/>
              </a:solidFill>
            </a:endParaRPr>
          </a:p>
          <a:p>
            <a:pPr>
              <a:lnSpc>
                <a:spcPct val="85000"/>
              </a:lnSpc>
            </a:pPr>
            <a:endParaRPr 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820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gb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914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465194" y="722313"/>
            <a:ext cx="2204434" cy="152507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End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34000"/>
            <a:ext cx="4114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CC3300"/>
                </a:solidFill>
                <a:latin typeface="Arial" pitchFamily="34" charset="0"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5194" y="884684"/>
            <a:ext cx="2137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</a:rPr>
              <a:t>I’ll drink to that!</a:t>
            </a:r>
            <a:endParaRPr lang="en-US" sz="36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285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3777895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2009 Treatment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3625495" cy="51816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Annual program includes Reward (</a:t>
            </a:r>
            <a:r>
              <a:rPr lang="en-US" b="1" dirty="0" err="1" smtClean="0">
                <a:solidFill>
                  <a:schemeClr val="accent4"/>
                </a:solidFill>
              </a:rPr>
              <a:t>diquat</a:t>
            </a:r>
            <a:r>
              <a:rPr lang="en-US" b="1" dirty="0" smtClean="0">
                <a:solidFill>
                  <a:schemeClr val="accent4"/>
                </a:solidFill>
              </a:rPr>
              <a:t>) and Sonar (</a:t>
            </a:r>
            <a:r>
              <a:rPr lang="en-US" b="1" dirty="0" err="1" smtClean="0">
                <a:solidFill>
                  <a:schemeClr val="accent4"/>
                </a:solidFill>
              </a:rPr>
              <a:t>fluridone</a:t>
            </a:r>
            <a:r>
              <a:rPr lang="en-US" b="1" dirty="0" smtClean="0">
                <a:solidFill>
                  <a:schemeClr val="accent4"/>
                </a:solidFill>
              </a:rPr>
              <a:t>) herbicide applications and physical controls such as </a:t>
            </a:r>
            <a:r>
              <a:rPr lang="en-US" b="1" dirty="0" err="1" smtClean="0">
                <a:solidFill>
                  <a:schemeClr val="accent4"/>
                </a:solidFill>
              </a:rPr>
              <a:t>hydroraking</a:t>
            </a:r>
            <a:r>
              <a:rPr lang="en-US" b="1" dirty="0" smtClean="0">
                <a:solidFill>
                  <a:schemeClr val="accent4"/>
                </a:solidFill>
              </a:rPr>
              <a:t>. 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Treatment based on need and budget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31406" y="134534"/>
            <a:ext cx="5076069" cy="657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8558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3777895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2010 Treatment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3625495" cy="51816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Same approach as in 2008, but some differences in areas treated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4876800" cy="641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0282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5974" y="0"/>
            <a:ext cx="7776025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2012 Treatments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19125"/>
            <a:ext cx="4392613" cy="61194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7413" y="619125"/>
            <a:ext cx="4267200" cy="61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055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2011 Plant Related Conclusions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The lake is too large to do a thorough plant survey every year; area targeted surveys inform treatment decisions, but don’t facilitate quantitative evaluation of results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It appears that plant nuisances have been reduced, but are not eliminated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Eurasian </a:t>
            </a:r>
            <a:r>
              <a:rPr lang="en-US" b="1" dirty="0" err="1" smtClean="0">
                <a:solidFill>
                  <a:schemeClr val="accent4"/>
                </a:solidFill>
              </a:rPr>
              <a:t>watermilfoil</a:t>
            </a:r>
            <a:r>
              <a:rPr lang="en-US" b="1" dirty="0" smtClean="0">
                <a:solidFill>
                  <a:schemeClr val="accent4"/>
                </a:solidFill>
              </a:rPr>
              <a:t> is now non-dominant, but fanwort has risen in dominance over 8 years; variable </a:t>
            </a:r>
            <a:r>
              <a:rPr lang="en-US" b="1" dirty="0" err="1" smtClean="0">
                <a:solidFill>
                  <a:schemeClr val="accent4"/>
                </a:solidFill>
              </a:rPr>
              <a:t>watermilfoil</a:t>
            </a:r>
            <a:r>
              <a:rPr lang="en-US" b="1" dirty="0" smtClean="0">
                <a:solidFill>
                  <a:schemeClr val="accent4"/>
                </a:solidFill>
              </a:rPr>
              <a:t> continues as a dominant invasive species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A once-per-decade thorough survey might allow assessment of longer term trends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781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734</Words>
  <Application>Microsoft Office PowerPoint</Application>
  <PresentationFormat>On-screen Show (4:3)</PresentationFormat>
  <Paragraphs>161</Paragraphs>
  <Slides>59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Design</vt:lpstr>
      <vt:lpstr>Webster Lake Plant Survey 2012  Ken Wagner, Ph.D., CLM and Maxine Verteramo Water Resource Services, Inc. </vt:lpstr>
      <vt:lpstr>Plant Data </vt:lpstr>
      <vt:lpstr>Rooted Aquatic Plants </vt:lpstr>
      <vt:lpstr>Plants in 2003 </vt:lpstr>
      <vt:lpstr>2008 treatment </vt:lpstr>
      <vt:lpstr>2009 Treatment </vt:lpstr>
      <vt:lpstr>2010 Treatment </vt:lpstr>
      <vt:lpstr>2012 Treatments </vt:lpstr>
      <vt:lpstr>2011 Plant Related Conclusions </vt:lpstr>
      <vt:lpstr>2012 Survey </vt:lpstr>
      <vt:lpstr>Plant Types </vt:lpstr>
      <vt:lpstr>Fanwort distribution </vt:lpstr>
      <vt:lpstr>Variable milfoil distribution </vt:lpstr>
      <vt:lpstr>Purple bladderwort distribution </vt:lpstr>
      <vt:lpstr>Fine bladderwort distribution </vt:lpstr>
      <vt:lpstr>Coarse bladderwort distribution </vt:lpstr>
      <vt:lpstr>Water celery distribution </vt:lpstr>
      <vt:lpstr>Bushy naiad distribution </vt:lpstr>
      <vt:lpstr>Filamentous green algae distribution </vt:lpstr>
      <vt:lpstr>Robbins’ pondweed distribution </vt:lpstr>
      <vt:lpstr>Bigleaf pondweed distribution </vt:lpstr>
      <vt:lpstr>White water lily distribution </vt:lpstr>
      <vt:lpstr>Yellow water lily distribution </vt:lpstr>
      <vt:lpstr>Fanwort over depth </vt:lpstr>
      <vt:lpstr>Variable milfoil over depth </vt:lpstr>
      <vt:lpstr>Purple bladderwort over depth </vt:lpstr>
      <vt:lpstr>Water celery over depth </vt:lpstr>
      <vt:lpstr>Robbins pondweed over depth </vt:lpstr>
      <vt:lpstr>Fanwort over substrate </vt:lpstr>
      <vt:lpstr>Variable milfoil over substrate </vt:lpstr>
      <vt:lpstr>Purple bladderwort over substrate </vt:lpstr>
      <vt:lpstr>Water celery over substrate </vt:lpstr>
      <vt:lpstr>Robbins’ pondweed over substrate </vt:lpstr>
      <vt:lpstr>Cover around the lake </vt:lpstr>
      <vt:lpstr>Cover around the lake </vt:lpstr>
      <vt:lpstr>Biovolume around the lake </vt:lpstr>
      <vt:lpstr>Biovolume around the lake </vt:lpstr>
      <vt:lpstr>Cover vs. depth </vt:lpstr>
      <vt:lpstr>Biovolume vs. depth </vt:lpstr>
      <vt:lpstr>Fanwort vs. depth </vt:lpstr>
      <vt:lpstr>Variable milfoil vs. depth </vt:lpstr>
      <vt:lpstr>Robbins’ pondweed vs. depth </vt:lpstr>
      <vt:lpstr>Fanwort vs. depth </vt:lpstr>
      <vt:lpstr>Cover vs. substrate </vt:lpstr>
      <vt:lpstr>Biovolume vs. substrate </vt:lpstr>
      <vt:lpstr>Fanwort vs. substrate </vt:lpstr>
      <vt:lpstr>Variable milfoil vs. substrate </vt:lpstr>
      <vt:lpstr>Robbins’ pondweed vs. substrate </vt:lpstr>
      <vt:lpstr>Water celery vs. substrate </vt:lpstr>
      <vt:lpstr>Cover vs. treatment </vt:lpstr>
      <vt:lpstr>Cover vs. treatment </vt:lpstr>
      <vt:lpstr>Fanwort vs. treatment </vt:lpstr>
      <vt:lpstr>Variable milfoil vs. treatment </vt:lpstr>
      <vt:lpstr>2003 vs. 2012 survey results </vt:lpstr>
      <vt:lpstr>Future survey considerations </vt:lpstr>
      <vt:lpstr>Treatment considerations </vt:lpstr>
      <vt:lpstr>Treatment considerations </vt:lpstr>
      <vt:lpstr>Treatment considerations </vt:lpstr>
      <vt:lpstr>The End </vt:lpstr>
    </vt:vector>
  </TitlesOfParts>
  <Company>ENSR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Stormwater Management and Watershed Protection Workshop</dc:title>
  <dc:creator>William D. Willets</dc:creator>
  <cp:lastModifiedBy>Ernie Benoit</cp:lastModifiedBy>
  <cp:revision>121</cp:revision>
  <cp:lastPrinted>2001-04-30T03:56:52Z</cp:lastPrinted>
  <dcterms:created xsi:type="dcterms:W3CDTF">2001-04-29T02:57:37Z</dcterms:created>
  <dcterms:modified xsi:type="dcterms:W3CDTF">2012-12-04T04:42:28Z</dcterms:modified>
</cp:coreProperties>
</file>